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8288000" cy="10287000"/>
  <p:notesSz cx="6858000" cy="9144000"/>
  <p:embeddedFontLst>
    <p:embeddedFont>
      <p:font typeface="DoHyeon" panose="020B0600000101010101" charset="-127"/>
      <p:regular r:id="rId18"/>
    </p:embeddedFont>
    <p:embeddedFont>
      <p:font typeface="Nanum Gothic Regular" panose="020B0600000101010101" charset="-127"/>
      <p:regular r:id="rId19"/>
    </p:embeddedFont>
    <p:embeddedFont>
      <p:font typeface="Nanum Gothic Regular Bold" panose="020B0600000101010101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BA4B33-A98C-49D7-A8D8-D15D7B9CB19E}" v="24" dt="2023-05-18T07:28:23.217"/>
    <p1510:client id="{7FE18EAB-9A55-4423-820D-10FBA61094FA}" v="4" dt="2023-05-18T02:09:52.5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htmdgns70@smail.kongju.ac.kr" userId="5d2e8046-9014-4e39-97cc-cd309c8b2954" providerId="ADAL" clId="{57BA4B33-A98C-49D7-A8D8-D15D7B9CB19E}"/>
    <pc:docChg chg="modSld sldOrd">
      <pc:chgData name="whtmdgns70@smail.kongju.ac.kr" userId="5d2e8046-9014-4e39-97cc-cd309c8b2954" providerId="ADAL" clId="{57BA4B33-A98C-49D7-A8D8-D15D7B9CB19E}" dt="2023-05-18T07:56:10.962" v="296" actId="14100"/>
      <pc:docMkLst>
        <pc:docMk/>
      </pc:docMkLst>
      <pc:sldChg chg="modSp mod">
        <pc:chgData name="whtmdgns70@smail.kongju.ac.kr" userId="5d2e8046-9014-4e39-97cc-cd309c8b2954" providerId="ADAL" clId="{57BA4B33-A98C-49D7-A8D8-D15D7B9CB19E}" dt="2023-05-18T07:08:59.047" v="95"/>
        <pc:sldMkLst>
          <pc:docMk/>
          <pc:sldMk cId="0" sldId="257"/>
        </pc:sldMkLst>
        <pc:spChg chg="mod">
          <ac:chgData name="whtmdgns70@smail.kongju.ac.kr" userId="5d2e8046-9014-4e39-97cc-cd309c8b2954" providerId="ADAL" clId="{57BA4B33-A98C-49D7-A8D8-D15D7B9CB19E}" dt="2023-05-18T07:05:03.132" v="21" actId="2057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whtmdgns70@smail.kongju.ac.kr" userId="5d2e8046-9014-4e39-97cc-cd309c8b2954" providerId="ADAL" clId="{57BA4B33-A98C-49D7-A8D8-D15D7B9CB19E}" dt="2023-05-18T07:08:59.047" v="95"/>
          <ac:spMkLst>
            <pc:docMk/>
            <pc:sldMk cId="0" sldId="257"/>
            <ac:spMk id="18" creationId="{00000000-0000-0000-0000-000000000000}"/>
          </ac:spMkLst>
        </pc:spChg>
        <pc:spChg chg="mod">
          <ac:chgData name="whtmdgns70@smail.kongju.ac.kr" userId="5d2e8046-9014-4e39-97cc-cd309c8b2954" providerId="ADAL" clId="{57BA4B33-A98C-49D7-A8D8-D15D7B9CB19E}" dt="2023-05-18T07:07:57.692" v="61" actId="20577"/>
          <ac:spMkLst>
            <pc:docMk/>
            <pc:sldMk cId="0" sldId="257"/>
            <ac:spMk id="19" creationId="{00000000-0000-0000-0000-000000000000}"/>
          </ac:spMkLst>
        </pc:spChg>
      </pc:sldChg>
      <pc:sldChg chg="modSp mod ord">
        <pc:chgData name="whtmdgns70@smail.kongju.ac.kr" userId="5d2e8046-9014-4e39-97cc-cd309c8b2954" providerId="ADAL" clId="{57BA4B33-A98C-49D7-A8D8-D15D7B9CB19E}" dt="2023-05-18T07:05:07.648" v="22" actId="20577"/>
        <pc:sldMkLst>
          <pc:docMk/>
          <pc:sldMk cId="0" sldId="258"/>
        </pc:sldMkLst>
        <pc:spChg chg="mod">
          <ac:chgData name="whtmdgns70@smail.kongju.ac.kr" userId="5d2e8046-9014-4e39-97cc-cd309c8b2954" providerId="ADAL" clId="{57BA4B33-A98C-49D7-A8D8-D15D7B9CB19E}" dt="2023-05-18T07:05:07.648" v="22" actId="20577"/>
          <ac:spMkLst>
            <pc:docMk/>
            <pc:sldMk cId="0" sldId="258"/>
            <ac:spMk id="9" creationId="{00000000-0000-0000-0000-000000000000}"/>
          </ac:spMkLst>
        </pc:spChg>
      </pc:sldChg>
      <pc:sldChg chg="modSp mod">
        <pc:chgData name="whtmdgns70@smail.kongju.ac.kr" userId="5d2e8046-9014-4e39-97cc-cd309c8b2954" providerId="ADAL" clId="{57BA4B33-A98C-49D7-A8D8-D15D7B9CB19E}" dt="2023-05-18T07:28:28.451" v="282" actId="1076"/>
        <pc:sldMkLst>
          <pc:docMk/>
          <pc:sldMk cId="0" sldId="259"/>
        </pc:sldMkLst>
        <pc:spChg chg="mod">
          <ac:chgData name="whtmdgns70@smail.kongju.ac.kr" userId="5d2e8046-9014-4e39-97cc-cd309c8b2954" providerId="ADAL" clId="{57BA4B33-A98C-49D7-A8D8-D15D7B9CB19E}" dt="2023-05-18T07:28:25.244" v="281" actId="20577"/>
          <ac:spMkLst>
            <pc:docMk/>
            <pc:sldMk cId="0" sldId="259"/>
            <ac:spMk id="13" creationId="{00000000-0000-0000-0000-000000000000}"/>
          </ac:spMkLst>
        </pc:spChg>
        <pc:grpChg chg="mod">
          <ac:chgData name="whtmdgns70@smail.kongju.ac.kr" userId="5d2e8046-9014-4e39-97cc-cd309c8b2954" providerId="ADAL" clId="{57BA4B33-A98C-49D7-A8D8-D15D7B9CB19E}" dt="2023-05-18T07:28:28.451" v="282" actId="1076"/>
          <ac:grpSpMkLst>
            <pc:docMk/>
            <pc:sldMk cId="0" sldId="259"/>
            <ac:grpSpMk id="2" creationId="{00000000-0000-0000-0000-000000000000}"/>
          </ac:grpSpMkLst>
        </pc:grpChg>
      </pc:sldChg>
      <pc:sldChg chg="modSp mod ord">
        <pc:chgData name="whtmdgns70@smail.kongju.ac.kr" userId="5d2e8046-9014-4e39-97cc-cd309c8b2954" providerId="ADAL" clId="{57BA4B33-A98C-49D7-A8D8-D15D7B9CB19E}" dt="2023-05-18T07:10:56.658" v="121"/>
        <pc:sldMkLst>
          <pc:docMk/>
          <pc:sldMk cId="0" sldId="261"/>
        </pc:sldMkLst>
        <pc:spChg chg="mod">
          <ac:chgData name="whtmdgns70@smail.kongju.ac.kr" userId="5d2e8046-9014-4e39-97cc-cd309c8b2954" providerId="ADAL" clId="{57BA4B33-A98C-49D7-A8D8-D15D7B9CB19E}" dt="2023-05-18T07:09:54.249" v="112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whtmdgns70@smail.kongju.ac.kr" userId="5d2e8046-9014-4e39-97cc-cd309c8b2954" providerId="ADAL" clId="{57BA4B33-A98C-49D7-A8D8-D15D7B9CB19E}" dt="2023-05-18T07:10:56.658" v="121"/>
          <ac:spMkLst>
            <pc:docMk/>
            <pc:sldMk cId="0" sldId="261"/>
            <ac:spMk id="10" creationId="{00000000-0000-0000-0000-000000000000}"/>
          </ac:spMkLst>
        </pc:spChg>
      </pc:sldChg>
      <pc:sldChg chg="modSp mod">
        <pc:chgData name="whtmdgns70@smail.kongju.ac.kr" userId="5d2e8046-9014-4e39-97cc-cd309c8b2954" providerId="ADAL" clId="{57BA4B33-A98C-49D7-A8D8-D15D7B9CB19E}" dt="2023-05-18T07:56:10.962" v="296" actId="14100"/>
        <pc:sldMkLst>
          <pc:docMk/>
          <pc:sldMk cId="0" sldId="264"/>
        </pc:sldMkLst>
        <pc:spChg chg="mod">
          <ac:chgData name="whtmdgns70@smail.kongju.ac.kr" userId="5d2e8046-9014-4e39-97cc-cd309c8b2954" providerId="ADAL" clId="{57BA4B33-A98C-49D7-A8D8-D15D7B9CB19E}" dt="2023-05-18T07:56:10.962" v="296" actId="14100"/>
          <ac:spMkLst>
            <pc:docMk/>
            <pc:sldMk cId="0" sldId="264"/>
            <ac:spMk id="9" creationId="{00000000-0000-0000-0000-000000000000}"/>
          </ac:spMkLst>
        </pc:spChg>
        <pc:spChg chg="mod">
          <ac:chgData name="whtmdgns70@smail.kongju.ac.kr" userId="5d2e8046-9014-4e39-97cc-cd309c8b2954" providerId="ADAL" clId="{57BA4B33-A98C-49D7-A8D8-D15D7B9CB19E}" dt="2023-05-18T07:11:53.095" v="139" actId="1076"/>
          <ac:spMkLst>
            <pc:docMk/>
            <pc:sldMk cId="0" sldId="264"/>
            <ac:spMk id="10" creationId="{00000000-0000-0000-0000-000000000000}"/>
          </ac:spMkLst>
        </pc:spChg>
      </pc:sldChg>
    </pc:docChg>
  </pc:docChgLst>
  <pc:docChgLst>
    <pc:chgData name="조승훈" userId="5d2e8046-9014-4e39-97cc-cd309c8b2954" providerId="ADAL" clId="{7FE18EAB-9A55-4423-820D-10FBA61094FA}"/>
    <pc:docChg chg="undo custSel modSld sldOrd">
      <pc:chgData name="조승훈" userId="5d2e8046-9014-4e39-97cc-cd309c8b2954" providerId="ADAL" clId="{7FE18EAB-9A55-4423-820D-10FBA61094FA}" dt="2023-05-18T03:46:54.359" v="542"/>
      <pc:docMkLst>
        <pc:docMk/>
      </pc:docMkLst>
      <pc:sldChg chg="addSp delSp modSp mod modNotesTx">
        <pc:chgData name="조승훈" userId="5d2e8046-9014-4e39-97cc-cd309c8b2954" providerId="ADAL" clId="{7FE18EAB-9A55-4423-820D-10FBA61094FA}" dt="2023-05-18T02:18:04.517" v="514" actId="20577"/>
        <pc:sldMkLst>
          <pc:docMk/>
          <pc:sldMk cId="0" sldId="256"/>
        </pc:sldMkLst>
        <pc:spChg chg="add del mod">
          <ac:chgData name="조승훈" userId="5d2e8046-9014-4e39-97cc-cd309c8b2954" providerId="ADAL" clId="{7FE18EAB-9A55-4423-820D-10FBA61094FA}" dt="2023-05-18T02:15:05.350" v="327"/>
          <ac:spMkLst>
            <pc:docMk/>
            <pc:sldMk cId="0" sldId="256"/>
            <ac:spMk id="18" creationId="{860CA3AF-5FA5-4D9F-C1F6-E69F7CCB8DDB}"/>
          </ac:spMkLst>
        </pc:spChg>
        <pc:spChg chg="add mod">
          <ac:chgData name="조승훈" userId="5d2e8046-9014-4e39-97cc-cd309c8b2954" providerId="ADAL" clId="{7FE18EAB-9A55-4423-820D-10FBA61094FA}" dt="2023-05-18T02:10:37.450" v="102" actId="1076"/>
          <ac:spMkLst>
            <pc:docMk/>
            <pc:sldMk cId="0" sldId="256"/>
            <ac:spMk id="19" creationId="{28DBF72E-5103-FCC7-452D-DC6E00BC7BA8}"/>
          </ac:spMkLst>
        </pc:spChg>
        <pc:grpChg chg="mod">
          <ac:chgData name="조승훈" userId="5d2e8046-9014-4e39-97cc-cd309c8b2954" providerId="ADAL" clId="{7FE18EAB-9A55-4423-820D-10FBA61094FA}" dt="2023-05-18T02:10:09.416" v="97" actId="1076"/>
          <ac:grpSpMkLst>
            <pc:docMk/>
            <pc:sldMk cId="0" sldId="256"/>
            <ac:grpSpMk id="2" creationId="{00000000-0000-0000-0000-000000000000}"/>
          </ac:grpSpMkLst>
        </pc:grpChg>
      </pc:sldChg>
      <pc:sldChg chg="modSp mod modNotesTx">
        <pc:chgData name="조승훈" userId="5d2e8046-9014-4e39-97cc-cd309c8b2954" providerId="ADAL" clId="{7FE18EAB-9A55-4423-820D-10FBA61094FA}" dt="2023-05-18T02:18:29.085" v="538" actId="20577"/>
        <pc:sldMkLst>
          <pc:docMk/>
          <pc:sldMk cId="0" sldId="257"/>
        </pc:sldMkLst>
        <pc:spChg chg="mod">
          <ac:chgData name="조승훈" userId="5d2e8046-9014-4e39-97cc-cd309c8b2954" providerId="ADAL" clId="{7FE18EAB-9A55-4423-820D-10FBA61094FA}" dt="2023-05-18T02:18:29.085" v="538" actId="20577"/>
          <ac:spMkLst>
            <pc:docMk/>
            <pc:sldMk cId="0" sldId="257"/>
            <ac:spMk id="19" creationId="{00000000-0000-0000-0000-000000000000}"/>
          </ac:spMkLst>
        </pc:spChg>
      </pc:sldChg>
      <pc:sldChg chg="ord">
        <pc:chgData name="조승훈" userId="5d2e8046-9014-4e39-97cc-cd309c8b2954" providerId="ADAL" clId="{7FE18EAB-9A55-4423-820D-10FBA61094FA}" dt="2023-05-18T03:46:51.997" v="540"/>
        <pc:sldMkLst>
          <pc:docMk/>
          <pc:sldMk cId="0" sldId="258"/>
        </pc:sldMkLst>
      </pc:sldChg>
      <pc:sldChg chg="ord">
        <pc:chgData name="조승훈" userId="5d2e8046-9014-4e39-97cc-cd309c8b2954" providerId="ADAL" clId="{7FE18EAB-9A55-4423-820D-10FBA61094FA}" dt="2023-05-18T03:46:54.359" v="542"/>
        <pc:sldMkLst>
          <pc:docMk/>
          <pc:sldMk cId="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62BAD-097A-4A7A-80D4-051E6CC837FE}" type="datetimeFigureOut">
              <a:rPr lang="ko-KR" altLang="en-US" smtClean="0"/>
              <a:t>2023-05-18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974AC-120E-4F1F-8914-4905F4B0AD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63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3</a:t>
            </a:r>
            <a:r>
              <a:rPr lang="ko-KR" altLang="en-US" dirty="0"/>
              <a:t>조 조장을 맡은 조승훈입니다</a:t>
            </a:r>
            <a:r>
              <a:rPr lang="en-US" altLang="ko-KR" dirty="0"/>
              <a:t>. </a:t>
            </a:r>
            <a:r>
              <a:rPr lang="ko-KR" altLang="en-US" dirty="0"/>
              <a:t>바로 프로젝트 발표 시작하겠습니다</a:t>
            </a:r>
            <a:r>
              <a:rPr lang="en-US" altLang="ko-KR" dirty="0"/>
              <a:t>. </a:t>
            </a:r>
            <a:r>
              <a:rPr lang="ko-KR" altLang="en-US" dirty="0"/>
              <a:t>먼저 저희의 프로젝트이자 게임의 이름은 더 맨션 시프라고 지었습니다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974AC-120E-4F1F-8914-4905F4B0ADD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57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974AC-120E-4F1F-8914-4905F4B0AD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9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한때 엄청난 부자가 살았던 저택은 오랜 시간 동안 방치되어 있었습니다</a:t>
            </a:r>
            <a:r>
              <a:rPr lang="en-US" altLang="ko-KR" dirty="0"/>
              <a:t>. </a:t>
            </a:r>
            <a:r>
              <a:rPr lang="ko-KR" altLang="en-US" dirty="0"/>
              <a:t>그러나 소문에 의하면</a:t>
            </a:r>
            <a:r>
              <a:rPr lang="en-US" altLang="ko-KR" dirty="0"/>
              <a:t>, </a:t>
            </a:r>
            <a:r>
              <a:rPr lang="ko-KR" altLang="en-US" dirty="0"/>
              <a:t>그 안에는 아직도 금은과 보화가 잠들어 있는 금고가 있다고 전해졌습니다</a:t>
            </a:r>
            <a:r>
              <a:rPr lang="en-US" altLang="ko-KR" dirty="0"/>
              <a:t>. </a:t>
            </a:r>
            <a:r>
              <a:rPr lang="ko-KR" altLang="en-US" dirty="0"/>
              <a:t>주인공은 야심한 밤에 저택에 침입하기로 결심했습니다</a:t>
            </a:r>
            <a:r>
              <a:rPr lang="en-US" altLang="ko-KR" dirty="0"/>
              <a:t>. </a:t>
            </a:r>
            <a:r>
              <a:rPr lang="ko-KR" altLang="en-US" dirty="0"/>
              <a:t>그는 단서를 찾기 위해 저택에 숨겨진 퍼즐들을 해결해야만 했습니다</a:t>
            </a:r>
            <a:r>
              <a:rPr lang="en-US" altLang="ko-KR" dirty="0"/>
              <a:t>. </a:t>
            </a:r>
            <a:r>
              <a:rPr lang="ko-KR" altLang="en-US" dirty="0"/>
              <a:t>그리고 마침내 최종적으로 보물을 찾아내고 저택을 빠져나오게 됩니다</a:t>
            </a:r>
            <a:r>
              <a:rPr lang="en-US" altLang="ko-KR" dirty="0"/>
              <a:t>. </a:t>
            </a:r>
            <a:r>
              <a:rPr lang="ko-KR" altLang="en-US" dirty="0"/>
              <a:t>이는 모험과 스릴 넘치는 이야기입니다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974AC-120E-4F1F-8914-4905F4B0AD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35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tdaily.kr/news/articleView.html?idxno=87070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72896" y="8561901"/>
            <a:ext cx="706759" cy="70675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3708198" y="4363712"/>
            <a:ext cx="7036156" cy="34541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28700" y="8213027"/>
            <a:ext cx="15305568" cy="1055633"/>
            <a:chOff x="0" y="0"/>
            <a:chExt cx="14198090" cy="979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199360" cy="979250"/>
            </a:xfrm>
            <a:custGeom>
              <a:avLst/>
              <a:gdLst/>
              <a:ahLst/>
              <a:cxnLst/>
              <a:rect l="l" t="t" r="r" b="b"/>
              <a:pathLst>
                <a:path w="14199360" h="979250">
                  <a:moveTo>
                    <a:pt x="13645640" y="979250"/>
                  </a:moveTo>
                  <a:lnTo>
                    <a:pt x="553720" y="979250"/>
                  </a:lnTo>
                  <a:cubicBezTo>
                    <a:pt x="247650" y="979250"/>
                    <a:pt x="0" y="759997"/>
                    <a:pt x="0" y="490175"/>
                  </a:cubicBezTo>
                  <a:cubicBezTo>
                    <a:pt x="0" y="219230"/>
                    <a:pt x="247650" y="0"/>
                    <a:pt x="553720" y="0"/>
                  </a:cubicBezTo>
                  <a:lnTo>
                    <a:pt x="13645640" y="0"/>
                  </a:lnTo>
                  <a:cubicBezTo>
                    <a:pt x="13951710" y="0"/>
                    <a:pt x="14199360" y="219230"/>
                    <a:pt x="14199360" y="490175"/>
                  </a:cubicBezTo>
                  <a:cubicBezTo>
                    <a:pt x="14198090" y="759997"/>
                    <a:pt x="13950440" y="979250"/>
                    <a:pt x="13645640" y="97925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8453824"/>
            <a:ext cx="14132642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dirty="0">
                <a:solidFill>
                  <a:srgbClr val="152544"/>
                </a:solidFill>
                <a:latin typeface="Nanum Gothic Regular"/>
              </a:rPr>
              <a:t>201901832 조승훈          201903156 </a:t>
            </a:r>
            <a:r>
              <a:rPr lang="en-US" sz="2900" dirty="0" err="1">
                <a:solidFill>
                  <a:srgbClr val="152544"/>
                </a:solidFill>
                <a:latin typeface="Nanum Gothic Regular"/>
              </a:rPr>
              <a:t>이주석</a:t>
            </a:r>
            <a:r>
              <a:rPr lang="en-US" sz="2900" dirty="0">
                <a:solidFill>
                  <a:srgbClr val="152544"/>
                </a:solidFill>
                <a:latin typeface="Nanum Gothic Regular"/>
              </a:rPr>
              <a:t>          201903193 </a:t>
            </a:r>
            <a:r>
              <a:rPr lang="en-US" sz="2900" dirty="0" err="1">
                <a:solidFill>
                  <a:srgbClr val="152544"/>
                </a:solidFill>
                <a:latin typeface="Nanum Gothic Regular"/>
              </a:rPr>
              <a:t>신승우</a:t>
            </a:r>
            <a:endParaRPr lang="en-US" sz="2900" dirty="0">
              <a:solidFill>
                <a:srgbClr val="152544"/>
              </a:solidFill>
              <a:latin typeface="Nanum Gothic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161342" y="8327584"/>
            <a:ext cx="720475" cy="72047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16795" y="2341858"/>
            <a:ext cx="12329377" cy="424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4400" dirty="0">
                <a:solidFill>
                  <a:srgbClr val="152544"/>
                </a:solidFill>
                <a:latin typeface="DoHyeon Bold"/>
              </a:rPr>
              <a:t>The Mansion Thief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DBF72E-5103-FCC7-452D-DC6E00BC7BA8}"/>
              </a:ext>
            </a:extLst>
          </p:cNvPr>
          <p:cNvSpPr txBox="1"/>
          <p:nvPr/>
        </p:nvSpPr>
        <p:spPr>
          <a:xfrm>
            <a:off x="14573147" y="6709138"/>
            <a:ext cx="21207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152544"/>
                </a:solidFill>
                <a:latin typeface="Nanum Gothic Regular"/>
              </a:rPr>
              <a:t>3</a:t>
            </a:r>
            <a:r>
              <a:rPr lang="ko-KR" altLang="en-US" sz="5000" dirty="0">
                <a:solidFill>
                  <a:srgbClr val="152544"/>
                </a:solidFill>
                <a:latin typeface="Nanum Gothic Regular"/>
              </a:rPr>
              <a:t>조</a:t>
            </a:r>
            <a:endParaRPr lang="ko-KR" altLang="en-US" sz="5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2831232" y="5516097"/>
            <a:ext cx="8555801" cy="42001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19200" y="1415417"/>
            <a:ext cx="15129254" cy="2507523"/>
            <a:chOff x="0" y="0"/>
            <a:chExt cx="20172339" cy="334336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0172339" cy="3343365"/>
              <a:chOff x="0" y="0"/>
              <a:chExt cx="5117797" cy="84822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117797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117797" h="848224">
                    <a:moveTo>
                      <a:pt x="4993337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93337" y="0"/>
                    </a:lnTo>
                    <a:cubicBezTo>
                      <a:pt x="5061917" y="0"/>
                      <a:pt x="5117797" y="55880"/>
                      <a:pt x="5117797" y="124460"/>
                    </a:cubicBezTo>
                    <a:lnTo>
                      <a:pt x="5117797" y="723764"/>
                    </a:lnTo>
                    <a:cubicBezTo>
                      <a:pt x="5117797" y="792344"/>
                      <a:pt x="5061917" y="848224"/>
                      <a:pt x="4993337" y="84822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527161" y="1945298"/>
              <a:ext cx="11118017" cy="845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일정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관리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, ppt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발표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,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회의록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작성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527161" y="380818"/>
              <a:ext cx="11118017" cy="163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152544"/>
                  </a:solidFill>
                  <a:ea typeface="DoHyeon Bold"/>
                </a:rPr>
                <a:t>조장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200" y="4455949"/>
            <a:ext cx="15129254" cy="2507523"/>
            <a:chOff x="0" y="0"/>
            <a:chExt cx="20172339" cy="334336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0172339" cy="3343365"/>
              <a:chOff x="0" y="0"/>
              <a:chExt cx="5117797" cy="84822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117797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117797" h="848224">
                    <a:moveTo>
                      <a:pt x="4993337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93337" y="0"/>
                    </a:lnTo>
                    <a:cubicBezTo>
                      <a:pt x="5061917" y="0"/>
                      <a:pt x="5117797" y="55880"/>
                      <a:pt x="5117797" y="124460"/>
                    </a:cubicBezTo>
                    <a:lnTo>
                      <a:pt x="5117797" y="723764"/>
                    </a:lnTo>
                    <a:cubicBezTo>
                      <a:pt x="5117797" y="792344"/>
                      <a:pt x="5061917" y="848224"/>
                      <a:pt x="4993337" y="84822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527161" y="1863083"/>
              <a:ext cx="11118017" cy="845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FFFFFF"/>
                  </a:solidFill>
                  <a:latin typeface="Nanum Gothic Regular"/>
                </a:rPr>
                <a:t> 퍼즐 설계, 디자인 개발, 난이도 조절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527161" y="298603"/>
              <a:ext cx="11118017" cy="163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ea typeface="DoHyeon Bold"/>
                </a:rPr>
                <a:t>기획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9200" y="7496480"/>
            <a:ext cx="15048481" cy="2507523"/>
            <a:chOff x="0" y="0"/>
            <a:chExt cx="20064642" cy="334336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064642" cy="3343365"/>
              <a:chOff x="0" y="0"/>
              <a:chExt cx="5090474" cy="84822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090474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5090474" h="848224">
                    <a:moveTo>
                      <a:pt x="4966014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966014" y="0"/>
                    </a:lnTo>
                    <a:cubicBezTo>
                      <a:pt x="5034594" y="0"/>
                      <a:pt x="5090474" y="55880"/>
                      <a:pt x="5090474" y="124460"/>
                    </a:cubicBezTo>
                    <a:lnTo>
                      <a:pt x="5090474" y="723764"/>
                    </a:lnTo>
                    <a:cubicBezTo>
                      <a:pt x="5090474" y="792344"/>
                      <a:pt x="5034594" y="848224"/>
                      <a:pt x="4966014" y="848224"/>
                    </a:cubicBezTo>
                    <a:close/>
                  </a:path>
                </a:pathLst>
              </a:custGeom>
              <a:solidFill>
                <a:srgbClr val="D3D2CD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502991" y="1945298"/>
              <a:ext cx="11058660" cy="845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152544"/>
                  </a:solidFill>
                  <a:latin typeface="Nanum Gothic Regular"/>
                </a:rPr>
                <a:t> ui 개발, 로직 구현, 전반적 게임 개발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502991" y="380818"/>
              <a:ext cx="11058660" cy="163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152544"/>
                  </a:solidFill>
                  <a:ea typeface="DoHyeon Bold"/>
                </a:rPr>
                <a:t>프로그래머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673556" y="1833149"/>
            <a:ext cx="3211679" cy="1672060"/>
            <a:chOff x="0" y="0"/>
            <a:chExt cx="4282238" cy="222941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282238" cy="2229414"/>
              <a:chOff x="0" y="0"/>
              <a:chExt cx="845874" cy="44037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45874" cy="440378"/>
              </a:xfrm>
              <a:custGeom>
                <a:avLst/>
                <a:gdLst/>
                <a:ahLst/>
                <a:cxnLst/>
                <a:rect l="l" t="t" r="r" b="b"/>
                <a:pathLst>
                  <a:path w="845874" h="440378">
                    <a:moveTo>
                      <a:pt x="122938" y="0"/>
                    </a:moveTo>
                    <a:lnTo>
                      <a:pt x="722936" y="0"/>
                    </a:lnTo>
                    <a:cubicBezTo>
                      <a:pt x="755541" y="0"/>
                      <a:pt x="786811" y="12952"/>
                      <a:pt x="809867" y="36008"/>
                    </a:cubicBezTo>
                    <a:cubicBezTo>
                      <a:pt x="832922" y="59063"/>
                      <a:pt x="845874" y="90333"/>
                      <a:pt x="845874" y="122938"/>
                    </a:cubicBezTo>
                    <a:lnTo>
                      <a:pt x="845874" y="317440"/>
                    </a:lnTo>
                    <a:cubicBezTo>
                      <a:pt x="845874" y="385337"/>
                      <a:pt x="790833" y="440378"/>
                      <a:pt x="722936" y="440378"/>
                    </a:cubicBezTo>
                    <a:lnTo>
                      <a:pt x="122938" y="440378"/>
                    </a:lnTo>
                    <a:cubicBezTo>
                      <a:pt x="55041" y="440378"/>
                      <a:pt x="0" y="385337"/>
                      <a:pt x="0" y="317440"/>
                    </a:cubicBezTo>
                    <a:lnTo>
                      <a:pt x="0" y="122938"/>
                    </a:lnTo>
                    <a:cubicBezTo>
                      <a:pt x="0" y="55041"/>
                      <a:pt x="55041" y="0"/>
                      <a:pt x="122938" y="0"/>
                    </a:cubicBezTo>
                    <a:close/>
                  </a:path>
                </a:pathLst>
              </a:custGeom>
              <a:solidFill>
                <a:srgbClr val="D3D2CD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713387"/>
              <a:ext cx="4282238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조승훈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673556" y="4890073"/>
            <a:ext cx="3211679" cy="1672060"/>
            <a:chOff x="0" y="0"/>
            <a:chExt cx="4282238" cy="222941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282238" cy="2229414"/>
              <a:chOff x="0" y="0"/>
              <a:chExt cx="845874" cy="44037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45874" cy="440378"/>
              </a:xfrm>
              <a:custGeom>
                <a:avLst/>
                <a:gdLst/>
                <a:ahLst/>
                <a:cxnLst/>
                <a:rect l="l" t="t" r="r" b="b"/>
                <a:pathLst>
                  <a:path w="845874" h="440378">
                    <a:moveTo>
                      <a:pt x="122938" y="0"/>
                    </a:moveTo>
                    <a:lnTo>
                      <a:pt x="722936" y="0"/>
                    </a:lnTo>
                    <a:cubicBezTo>
                      <a:pt x="755541" y="0"/>
                      <a:pt x="786811" y="12952"/>
                      <a:pt x="809867" y="36008"/>
                    </a:cubicBezTo>
                    <a:cubicBezTo>
                      <a:pt x="832922" y="59063"/>
                      <a:pt x="845874" y="90333"/>
                      <a:pt x="845874" y="122938"/>
                    </a:cubicBezTo>
                    <a:lnTo>
                      <a:pt x="845874" y="317440"/>
                    </a:lnTo>
                    <a:cubicBezTo>
                      <a:pt x="845874" y="385337"/>
                      <a:pt x="790833" y="440378"/>
                      <a:pt x="722936" y="440378"/>
                    </a:cubicBezTo>
                    <a:lnTo>
                      <a:pt x="122938" y="440378"/>
                    </a:lnTo>
                    <a:cubicBezTo>
                      <a:pt x="55041" y="440378"/>
                      <a:pt x="0" y="385337"/>
                      <a:pt x="0" y="317440"/>
                    </a:cubicBezTo>
                    <a:lnTo>
                      <a:pt x="0" y="122938"/>
                    </a:lnTo>
                    <a:cubicBezTo>
                      <a:pt x="0" y="55041"/>
                      <a:pt x="55041" y="0"/>
                      <a:pt x="12293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713387"/>
              <a:ext cx="4282238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신승우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673556" y="7914212"/>
            <a:ext cx="3211679" cy="1672060"/>
            <a:chOff x="0" y="0"/>
            <a:chExt cx="4282238" cy="2229414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282238" cy="2229414"/>
              <a:chOff x="0" y="0"/>
              <a:chExt cx="845874" cy="44037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45874" cy="440378"/>
              </a:xfrm>
              <a:custGeom>
                <a:avLst/>
                <a:gdLst/>
                <a:ahLst/>
                <a:cxnLst/>
                <a:rect l="l" t="t" r="r" b="b"/>
                <a:pathLst>
                  <a:path w="845874" h="440378">
                    <a:moveTo>
                      <a:pt x="122938" y="0"/>
                    </a:moveTo>
                    <a:lnTo>
                      <a:pt x="722936" y="0"/>
                    </a:lnTo>
                    <a:cubicBezTo>
                      <a:pt x="755541" y="0"/>
                      <a:pt x="786811" y="12952"/>
                      <a:pt x="809867" y="36008"/>
                    </a:cubicBezTo>
                    <a:cubicBezTo>
                      <a:pt x="832922" y="59063"/>
                      <a:pt x="845874" y="90333"/>
                      <a:pt x="845874" y="122938"/>
                    </a:cubicBezTo>
                    <a:lnTo>
                      <a:pt x="845874" y="317440"/>
                    </a:lnTo>
                    <a:cubicBezTo>
                      <a:pt x="845874" y="385337"/>
                      <a:pt x="790833" y="440378"/>
                      <a:pt x="722936" y="440378"/>
                    </a:cubicBezTo>
                    <a:lnTo>
                      <a:pt x="122938" y="440378"/>
                    </a:lnTo>
                    <a:cubicBezTo>
                      <a:pt x="55041" y="440378"/>
                      <a:pt x="0" y="385337"/>
                      <a:pt x="0" y="317440"/>
                    </a:cubicBezTo>
                    <a:lnTo>
                      <a:pt x="0" y="122938"/>
                    </a:lnTo>
                    <a:cubicBezTo>
                      <a:pt x="0" y="55041"/>
                      <a:pt x="55041" y="0"/>
                      <a:pt x="122938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0" y="713387"/>
              <a:ext cx="4282238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이주석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-1066800" y="148592"/>
            <a:ext cx="6910589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000000"/>
                </a:solidFill>
                <a:latin typeface="DoHyeon Bold"/>
              </a:rPr>
              <a:t>R &amp; 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33960" y="3758057"/>
            <a:ext cx="7733031" cy="1798096"/>
            <a:chOff x="0" y="0"/>
            <a:chExt cx="3937933" cy="915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l="l" t="t" r="r" b="b"/>
              <a:pathLst>
                <a:path w="3937933" h="915654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327680" y="1807561"/>
            <a:ext cx="7733031" cy="1798096"/>
            <a:chOff x="0" y="0"/>
            <a:chExt cx="3937933" cy="9156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l="l" t="t" r="r" b="b"/>
              <a:pathLst>
                <a:path w="3937933" h="915654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059283" y="5784753"/>
            <a:ext cx="7733031" cy="1798096"/>
            <a:chOff x="0" y="0"/>
            <a:chExt cx="3937933" cy="9156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l="l" t="t" r="r" b="b"/>
              <a:pathLst>
                <a:path w="3937933" h="915654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910744" y="7811449"/>
            <a:ext cx="7733031" cy="1798096"/>
            <a:chOff x="0" y="0"/>
            <a:chExt cx="3937933" cy="9156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37933" cy="915654"/>
            </a:xfrm>
            <a:custGeom>
              <a:avLst/>
              <a:gdLst/>
              <a:ahLst/>
              <a:cxnLst/>
              <a:rect l="l" t="t" r="r" b="b"/>
              <a:pathLst>
                <a:path w="3937933" h="915654">
                  <a:moveTo>
                    <a:pt x="3813473" y="915654"/>
                  </a:moveTo>
                  <a:lnTo>
                    <a:pt x="124460" y="915654"/>
                  </a:lnTo>
                  <a:cubicBezTo>
                    <a:pt x="55880" y="915654"/>
                    <a:pt x="0" y="859774"/>
                    <a:pt x="0" y="791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3473" y="0"/>
                  </a:lnTo>
                  <a:cubicBezTo>
                    <a:pt x="3882053" y="0"/>
                    <a:pt x="3937933" y="55880"/>
                    <a:pt x="3937933" y="124460"/>
                  </a:cubicBezTo>
                  <a:lnTo>
                    <a:pt x="3937933" y="791194"/>
                  </a:lnTo>
                  <a:cubicBezTo>
                    <a:pt x="3937933" y="859774"/>
                    <a:pt x="3882053" y="915654"/>
                    <a:pt x="3813473" y="915654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69338" y="2324568"/>
            <a:ext cx="764083" cy="764083"/>
            <a:chOff x="0" y="0"/>
            <a:chExt cx="1018777" cy="101877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06597" y="176499"/>
              <a:ext cx="605583" cy="599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>
                  <a:solidFill>
                    <a:srgbClr val="FFFFFF"/>
                  </a:solidFill>
                  <a:latin typeface="Nanum Gothic Regular Bold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975618" y="4210343"/>
            <a:ext cx="764083" cy="764083"/>
            <a:chOff x="0" y="0"/>
            <a:chExt cx="1018777" cy="101877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06597" y="176499"/>
              <a:ext cx="605583" cy="599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>
                  <a:solidFill>
                    <a:srgbClr val="FFFFFF"/>
                  </a:solidFill>
                  <a:latin typeface="Nanum Gothic Regular Bold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800942" y="6202239"/>
            <a:ext cx="764083" cy="764083"/>
            <a:chOff x="0" y="0"/>
            <a:chExt cx="1018777" cy="1018777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206597" y="176499"/>
              <a:ext cx="605583" cy="599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>
                  <a:solidFill>
                    <a:srgbClr val="FFFFFF"/>
                  </a:solidFill>
                  <a:latin typeface="Nanum Gothic Regular Bold"/>
                </a:rPr>
                <a:t>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652402" y="8208751"/>
            <a:ext cx="764083" cy="764083"/>
            <a:chOff x="0" y="0"/>
            <a:chExt cx="1018777" cy="101877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018777" cy="1018777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206597" y="176499"/>
              <a:ext cx="605583" cy="599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63"/>
                </a:lnSpc>
                <a:spcBef>
                  <a:spcPct val="0"/>
                </a:spcBef>
              </a:pPr>
              <a:r>
                <a:rPr lang="en-US" sz="2818" u="none">
                  <a:solidFill>
                    <a:srgbClr val="FFFFFF"/>
                  </a:solidFill>
                  <a:latin typeface="Nanum Gothic Regular Bold"/>
                </a:rPr>
                <a:t>4</a:t>
              </a:r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69962" y="1519751"/>
            <a:ext cx="3616466" cy="2373717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1247501" y="2106447"/>
            <a:ext cx="1916004" cy="1200325"/>
            <a:chOff x="0" y="0"/>
            <a:chExt cx="1297423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7423" cy="812800"/>
            </a:xfrm>
            <a:custGeom>
              <a:avLst/>
              <a:gdLst/>
              <a:ahLst/>
              <a:cxnLst/>
              <a:rect l="l" t="t" r="r" b="b"/>
              <a:pathLst>
                <a:path w="1297423" h="812800">
                  <a:moveTo>
                    <a:pt x="1297423" y="406400"/>
                  </a:moveTo>
                  <a:lnTo>
                    <a:pt x="891023" y="0"/>
                  </a:lnTo>
                  <a:lnTo>
                    <a:pt x="891023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891023" y="609600"/>
                  </a:lnTo>
                  <a:lnTo>
                    <a:pt x="891023" y="812800"/>
                  </a:lnTo>
                  <a:lnTo>
                    <a:pt x="1297423" y="40640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64846" y="1807561"/>
            <a:ext cx="1808255" cy="179809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72916" y="3758057"/>
            <a:ext cx="1784217" cy="178421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02848" y="5784753"/>
            <a:ext cx="1798096" cy="1798096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202863" y="2095372"/>
            <a:ext cx="1798096" cy="179809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613036" y="7773349"/>
            <a:ext cx="1874296" cy="1874296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565025" y="2365297"/>
            <a:ext cx="1258341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152544"/>
                </a:solidFill>
                <a:latin typeface="Nanum Gothic Regular Bold"/>
              </a:rPr>
              <a:t>Unity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57392" y="309562"/>
            <a:ext cx="8439007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DoHyeon Bold"/>
              </a:rPr>
              <a:t> Tool &amp; Language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16682" y="4315793"/>
            <a:ext cx="2233502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152544"/>
                </a:solidFill>
                <a:latin typeface="Nanum Gothic Regular Bold"/>
              </a:rPr>
              <a:t>Blender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814912" y="6358733"/>
            <a:ext cx="249159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152544"/>
                </a:solidFill>
                <a:latin typeface="Nanum Gothic Regular Bold"/>
              </a:rPr>
              <a:t>ClipStudio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687482" y="8369185"/>
            <a:ext cx="1765453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dirty="0">
                <a:solidFill>
                  <a:srgbClr val="152544"/>
                </a:solidFill>
                <a:latin typeface="Nanum Gothic Regular Bold"/>
              </a:rPr>
              <a:t>GitHub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6328087" y="2653107"/>
            <a:ext cx="1258341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152544"/>
                </a:solidFill>
                <a:latin typeface="Nanum Gothic Regular Bold"/>
              </a:rPr>
              <a:t>C#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latin typeface="DoHyeon Bold"/>
              </a:rPr>
              <a:t>Time Schedule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848A517-C7A9-22E1-B870-E054E9911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915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4973D8-EB2E-CDC6-BD64-207BD643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91604"/>
            <a:ext cx="18257398" cy="49950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77937"/>
            <a:ext cx="16258210" cy="5400303"/>
            <a:chOff x="0" y="0"/>
            <a:chExt cx="5499691" cy="18267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99691" cy="1826769"/>
            </a:xfrm>
            <a:custGeom>
              <a:avLst/>
              <a:gdLst/>
              <a:ahLst/>
              <a:cxnLst/>
              <a:rect l="l" t="t" r="r" b="b"/>
              <a:pathLst>
                <a:path w="5499691" h="1826769">
                  <a:moveTo>
                    <a:pt x="5375231" y="1826769"/>
                  </a:moveTo>
                  <a:lnTo>
                    <a:pt x="124460" y="1826769"/>
                  </a:lnTo>
                  <a:cubicBezTo>
                    <a:pt x="55880" y="1826769"/>
                    <a:pt x="0" y="1770889"/>
                    <a:pt x="0" y="17023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75231" y="0"/>
                  </a:lnTo>
                  <a:cubicBezTo>
                    <a:pt x="5443811" y="0"/>
                    <a:pt x="5499691" y="55880"/>
                    <a:pt x="5499691" y="124460"/>
                  </a:cubicBezTo>
                  <a:lnTo>
                    <a:pt x="5499691" y="1702309"/>
                  </a:lnTo>
                  <a:cubicBezTo>
                    <a:pt x="5499691" y="1770889"/>
                    <a:pt x="5443811" y="1826769"/>
                    <a:pt x="5375231" y="1826769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-3894010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자료 출처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8700" y="2777937"/>
          <a:ext cx="16258210" cy="5408816"/>
        </p:xfrm>
        <a:graphic>
          <a:graphicData uri="http://schemas.openxmlformats.org/drawingml/2006/table">
            <a:tbl>
              <a:tblPr/>
              <a:tblGrid>
                <a:gridCol w="13946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2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5220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"/>
                        </a:rPr>
                        <a:t>http:</a:t>
                      </a:r>
                      <a:r>
                        <a:rPr lang="en-US" sz="1999" u="sng">
                          <a:solidFill>
                            <a:srgbClr val="152544"/>
                          </a:solidFill>
                          <a:latin typeface="Nanum Gothic Regular"/>
                          <a:hlinkClick r:id="rId2" tooltip="http://www.itdaily.kr/news/articleView.html?idxno=87070"/>
                        </a:rPr>
                        <a:t>//www.itdaily.kr/news/articleView.html?idxno=87070</a:t>
                      </a: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"/>
                        </a:rPr>
                        <a:t>4P ( The Room)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220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"/>
                        </a:rPr>
                        <a:t>https://byeolbbeum.tistory.com/m/23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"/>
                        </a:rPr>
                        <a:t>7P (Sims 4)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220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"/>
                        </a:rPr>
                        <a:t>http://m.imagazinekorea.com/moto/view.asp?No=10738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152544"/>
                          </a:solidFill>
                          <a:latin typeface="Nanum Gothic Regular"/>
                        </a:rPr>
                        <a:t>7P (Cooking SimuIator)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220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744087" y="1405419"/>
            <a:ext cx="10799825" cy="75795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98439" y="8984932"/>
            <a:ext cx="706759" cy="7067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675320" y="8984932"/>
            <a:ext cx="706759" cy="706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164524" y="4476038"/>
            <a:ext cx="795895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u="none" dirty="0" err="1">
                <a:solidFill>
                  <a:srgbClr val="152544"/>
                </a:solidFill>
                <a:ea typeface="DoHyeon Bold"/>
              </a:rPr>
              <a:t>QnA</a:t>
            </a:r>
            <a:endParaRPr lang="en-US" sz="7200" u="none" dirty="0">
              <a:solidFill>
                <a:srgbClr val="152544"/>
              </a:solidFill>
              <a:ea typeface="DoHyeon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4175114" y="1775179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118386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744087" y="1405419"/>
            <a:ext cx="10799825" cy="75795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998439" y="8984932"/>
            <a:ext cx="706759" cy="7067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675320" y="8984932"/>
            <a:ext cx="706759" cy="70675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164524" y="4476038"/>
            <a:ext cx="7958952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u="none" dirty="0" err="1">
                <a:solidFill>
                  <a:srgbClr val="152544"/>
                </a:solidFill>
                <a:ea typeface="DoHyeon Bold"/>
              </a:rPr>
              <a:t>감사합니다</a:t>
            </a:r>
            <a:r>
              <a:rPr lang="en-US" sz="7200" u="none" dirty="0">
                <a:solidFill>
                  <a:srgbClr val="152544"/>
                </a:solidFill>
                <a:ea typeface="DoHyeon Bold"/>
              </a:rPr>
              <a:t>!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175114" y="1775179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080" y="1028700"/>
            <a:ext cx="6729218" cy="1161678"/>
            <a:chOff x="0" y="0"/>
            <a:chExt cx="6242306" cy="10776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43576" cy="1077622"/>
            </a:xfrm>
            <a:custGeom>
              <a:avLst/>
              <a:gdLst/>
              <a:ahLst/>
              <a:cxnLst/>
              <a:rect l="l" t="t" r="r" b="b"/>
              <a:pathLst>
                <a:path w="6243576" h="1077622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455314" y="1064774"/>
            <a:ext cx="8803986" cy="8229600"/>
            <a:chOff x="0" y="0"/>
            <a:chExt cx="2978138" cy="2783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8138" cy="2783840"/>
            </a:xfrm>
            <a:custGeom>
              <a:avLst/>
              <a:gdLst/>
              <a:ahLst/>
              <a:cxnLst/>
              <a:rect l="l" t="t" r="r" b="b"/>
              <a:pathLst>
                <a:path w="2978138" h="2783840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8" y="55880"/>
                    <a:pt x="2978138" y="124460"/>
                  </a:cubicBezTo>
                  <a:lnTo>
                    <a:pt x="2978138" y="2659380"/>
                  </a:lnTo>
                  <a:cubicBezTo>
                    <a:pt x="2978138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894226" y="1394179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07273" y="2490350"/>
            <a:ext cx="6804024" cy="680402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44201" t="-37165" r="-6148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427863" y="1052327"/>
            <a:ext cx="456284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dirty="0" err="1">
                <a:solidFill>
                  <a:srgbClr val="FFFFFF"/>
                </a:solidFill>
                <a:ea typeface="DoHyeon Bold"/>
              </a:rPr>
              <a:t>목차</a:t>
            </a:r>
            <a:endParaRPr lang="en-US" sz="5600" dirty="0">
              <a:solidFill>
                <a:srgbClr val="FFFFFF"/>
              </a:solidFill>
              <a:ea typeface="DoHyeon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77960" y="2702690"/>
            <a:ext cx="635869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ko-KR" altLang="en-US" sz="3999" u="sng" dirty="0">
                <a:solidFill>
                  <a:srgbClr val="152544"/>
                </a:solidFill>
                <a:latin typeface="Nanum Gothic Regular"/>
              </a:rPr>
              <a:t>소개</a:t>
            </a:r>
            <a:r>
              <a:rPr lang="en-US" altLang="ko-KR" sz="3999" u="sng" dirty="0">
                <a:solidFill>
                  <a:srgbClr val="152544"/>
                </a:solidFill>
                <a:latin typeface="Nanum Gothic Regular"/>
              </a:rPr>
              <a:t>(Introduce)</a:t>
            </a:r>
            <a:endParaRPr lang="en-US" sz="3999" u="sng" dirty="0">
              <a:solidFill>
                <a:srgbClr val="152544"/>
              </a:solidFill>
              <a:latin typeface="Nanum Gothic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77960" y="5192133"/>
            <a:ext cx="635869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ko-KR" altLang="en-US" sz="3999" u="sng" dirty="0">
                <a:solidFill>
                  <a:srgbClr val="152544"/>
                </a:solidFill>
                <a:latin typeface="Nanum Gothic Regular"/>
              </a:rPr>
              <a:t>구현 계획 </a:t>
            </a:r>
            <a:r>
              <a:rPr lang="en-US" altLang="ko-KR" sz="3999" u="sng" dirty="0">
                <a:solidFill>
                  <a:srgbClr val="152544"/>
                </a:solidFill>
                <a:latin typeface="Nanum Gothic Regular"/>
              </a:rPr>
              <a:t>(</a:t>
            </a:r>
            <a:r>
              <a:rPr lang="en-US" sz="3999" u="sng" dirty="0">
                <a:solidFill>
                  <a:srgbClr val="152544"/>
                </a:solidFill>
                <a:latin typeface="Nanum Gothic Regular"/>
              </a:rPr>
              <a:t>Contents)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77960" y="7680469"/>
            <a:ext cx="6358694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</a:pPr>
            <a:r>
              <a:rPr lang="ko-KR" altLang="en-US" sz="3999" u="sng" dirty="0">
                <a:solidFill>
                  <a:srgbClr val="152544"/>
                </a:solidFill>
                <a:latin typeface="Nanum Gothic Regular"/>
              </a:rPr>
              <a:t>작업 일정</a:t>
            </a:r>
            <a:r>
              <a:rPr lang="en-US" altLang="ko-KR" sz="3999" u="sng" dirty="0">
                <a:solidFill>
                  <a:srgbClr val="152544"/>
                </a:solidFill>
                <a:latin typeface="Nanum Gothic Regular"/>
              </a:rPr>
              <a:t>(</a:t>
            </a:r>
            <a:r>
              <a:rPr lang="en-US" sz="3999" u="sng" dirty="0">
                <a:solidFill>
                  <a:srgbClr val="152544"/>
                </a:solidFill>
                <a:latin typeface="Nanum Gothic Regular"/>
              </a:rPr>
              <a:t>Roadmap)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65786" y="1028700"/>
            <a:ext cx="6993514" cy="8229600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117234" t="-92381" r="-112169" b="-309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852648" y="2736519"/>
            <a:ext cx="6910589" cy="4595172"/>
            <a:chOff x="0" y="-171449"/>
            <a:chExt cx="9214119" cy="6126896"/>
          </a:xfrm>
        </p:grpSpPr>
        <p:sp>
          <p:nvSpPr>
            <p:cNvPr id="9" name="TextBox 9"/>
            <p:cNvSpPr txBox="1"/>
            <p:nvPr/>
          </p:nvSpPr>
          <p:spPr>
            <a:xfrm>
              <a:off x="0" y="-171449"/>
              <a:ext cx="9214119" cy="2940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7200" dirty="0">
                  <a:solidFill>
                    <a:srgbClr val="152544"/>
                  </a:solidFill>
                  <a:latin typeface="DoHyeon Bold"/>
                </a:rPr>
                <a:t>소개 </a:t>
              </a:r>
              <a:r>
                <a:rPr lang="en-US" altLang="ko-KR" sz="7200" dirty="0">
                  <a:solidFill>
                    <a:srgbClr val="152544"/>
                  </a:solidFill>
                  <a:latin typeface="DoHyeon Bold"/>
                </a:rPr>
                <a:t>(Introduce)</a:t>
              </a:r>
              <a:endParaRPr lang="en-US" sz="7200" dirty="0">
                <a:solidFill>
                  <a:srgbClr val="152544"/>
                </a:solidFill>
                <a:latin typeface="DoHyeon Bold"/>
              </a:endParaRPr>
            </a:p>
            <a:p>
              <a:pPr>
                <a:lnSpc>
                  <a:spcPts val="8640"/>
                </a:lnSpc>
              </a:pPr>
              <a:endParaRPr lang="en-US" sz="7200" dirty="0">
                <a:solidFill>
                  <a:srgbClr val="152544"/>
                </a:solidFill>
                <a:latin typeface="DoHyeon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616107"/>
              <a:ext cx="9214119" cy="2339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장르 및 주제 선정 이유</a:t>
              </a:r>
            </a:p>
            <a:p>
              <a:pPr>
                <a:lnSpc>
                  <a:spcPts val="4680"/>
                </a:lnSpc>
              </a:pPr>
              <a:endParaRPr lang="en-US" sz="3600">
                <a:solidFill>
                  <a:srgbClr val="152544"/>
                </a:solidFill>
                <a:ea typeface="Nanum Gothic Regular"/>
              </a:endParaRPr>
            </a:p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152544"/>
                  </a:solidFill>
                  <a:ea typeface="Nanum Gothic Regular"/>
                </a:rPr>
                <a:t>게임 컨셉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5820" y="1066548"/>
            <a:ext cx="15616359" cy="8153903"/>
            <a:chOff x="0" y="0"/>
            <a:chExt cx="5282571" cy="2758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2571" cy="2758234"/>
            </a:xfrm>
            <a:custGeom>
              <a:avLst/>
              <a:gdLst/>
              <a:ahLst/>
              <a:cxnLst/>
              <a:rect l="l" t="t" r="r" b="b"/>
              <a:pathLst>
                <a:path w="5282571" h="2758234">
                  <a:moveTo>
                    <a:pt x="5158111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158111" y="0"/>
                  </a:lnTo>
                  <a:cubicBezTo>
                    <a:pt x="5226691" y="0"/>
                    <a:pt x="5282571" y="55880"/>
                    <a:pt x="5282571" y="124460"/>
                  </a:cubicBezTo>
                  <a:lnTo>
                    <a:pt x="5282571" y="2633774"/>
                  </a:lnTo>
                  <a:cubicBezTo>
                    <a:pt x="5282571" y="2702354"/>
                    <a:pt x="5226691" y="2758234"/>
                    <a:pt x="5158111" y="2758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98439" y="8984932"/>
            <a:ext cx="706759" cy="7067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75320" y="8984932"/>
            <a:ext cx="706759" cy="70675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497790" y="1433802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2248213" y="4377262"/>
            <a:ext cx="13338098" cy="418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680"/>
              </a:lnSpc>
              <a:buFont typeface="Arial"/>
              <a:buChar char="•"/>
            </a:pPr>
            <a:r>
              <a:rPr lang="en-US" sz="3600" dirty="0" err="1">
                <a:solidFill>
                  <a:srgbClr val="152544"/>
                </a:solidFill>
                <a:ea typeface="Nanum Gothic Regular"/>
              </a:rPr>
              <a:t>장르</a:t>
            </a:r>
            <a:endParaRPr lang="en-US" sz="3600" dirty="0">
              <a:solidFill>
                <a:srgbClr val="152544"/>
              </a:solidFill>
              <a:ea typeface="Nanum Gothic Regular"/>
            </a:endParaRPr>
          </a:p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152544"/>
                </a:solidFill>
                <a:latin typeface="Nanum Gothic Regular"/>
              </a:rPr>
              <a:t>1인칭 3D </a:t>
            </a:r>
            <a:r>
              <a:rPr lang="en-US" sz="3600" dirty="0" err="1">
                <a:solidFill>
                  <a:srgbClr val="152544"/>
                </a:solidFill>
                <a:latin typeface="Nanum Gothic Regular"/>
              </a:rPr>
              <a:t>퍼즐</a:t>
            </a:r>
            <a:r>
              <a:rPr lang="en-US" sz="3600" dirty="0">
                <a:solidFill>
                  <a:srgbClr val="152544"/>
                </a:solidFill>
                <a:latin typeface="Nanum Gothic Regular"/>
              </a:rPr>
              <a:t> </a:t>
            </a:r>
            <a:r>
              <a:rPr lang="en-US" sz="3600" dirty="0" err="1">
                <a:solidFill>
                  <a:srgbClr val="152544"/>
                </a:solidFill>
                <a:latin typeface="Nanum Gothic Regular"/>
              </a:rPr>
              <a:t>어드벤처</a:t>
            </a:r>
            <a:r>
              <a:rPr lang="en-US" sz="3600" dirty="0">
                <a:solidFill>
                  <a:srgbClr val="152544"/>
                </a:solidFill>
                <a:latin typeface="Nanum Gothic Regular"/>
              </a:rPr>
              <a:t> </a:t>
            </a:r>
            <a:r>
              <a:rPr lang="en-US" sz="3600" dirty="0" err="1">
                <a:solidFill>
                  <a:srgbClr val="152544"/>
                </a:solidFill>
                <a:latin typeface="Nanum Gothic Regular"/>
              </a:rPr>
              <a:t>게임</a:t>
            </a:r>
            <a:endParaRPr lang="en-US" sz="3600" dirty="0">
              <a:solidFill>
                <a:srgbClr val="152544"/>
              </a:solidFill>
              <a:latin typeface="Nanum Gothic Regular"/>
            </a:endParaRPr>
          </a:p>
          <a:p>
            <a:pPr>
              <a:lnSpc>
                <a:spcPts val="4680"/>
              </a:lnSpc>
            </a:pPr>
            <a:endParaRPr lang="en-US" sz="3600" dirty="0">
              <a:solidFill>
                <a:srgbClr val="152544"/>
              </a:solidFill>
              <a:latin typeface="Nanum Gothic Regular"/>
            </a:endParaRPr>
          </a:p>
          <a:p>
            <a:pPr marL="777240" lvl="1" indent="-388620">
              <a:lnSpc>
                <a:spcPts val="4680"/>
              </a:lnSpc>
              <a:buFont typeface="Arial"/>
              <a:buChar char="•"/>
            </a:pPr>
            <a:r>
              <a:rPr lang="en-US" sz="3600" dirty="0" err="1">
                <a:solidFill>
                  <a:srgbClr val="152544"/>
                </a:solidFill>
                <a:ea typeface="Nanum Gothic Regular"/>
              </a:rPr>
              <a:t>선정</a:t>
            </a:r>
            <a:r>
              <a:rPr lang="en-US" sz="3600" dirty="0">
                <a:solidFill>
                  <a:srgbClr val="152544"/>
                </a:solidFill>
                <a:ea typeface="Nanum Gothic Regular"/>
              </a:rPr>
              <a:t> </a:t>
            </a:r>
            <a:r>
              <a:rPr lang="en-US" sz="3600" dirty="0" err="1">
                <a:solidFill>
                  <a:srgbClr val="152544"/>
                </a:solidFill>
                <a:ea typeface="Nanum Gothic Regular"/>
              </a:rPr>
              <a:t>이유</a:t>
            </a:r>
            <a:endParaRPr lang="en-US" sz="3600" dirty="0">
              <a:solidFill>
                <a:srgbClr val="152544"/>
              </a:solidFill>
              <a:ea typeface="Nanum Gothic Regular"/>
            </a:endParaRPr>
          </a:p>
          <a:p>
            <a:pPr marL="388620" lvl="1">
              <a:lnSpc>
                <a:spcPts val="4680"/>
              </a:lnSpc>
            </a:pPr>
            <a:r>
              <a:rPr lang="en-US" sz="3600" dirty="0">
                <a:solidFill>
                  <a:srgbClr val="152544"/>
                </a:solidFill>
                <a:ea typeface="Nanum Gothic Regular"/>
              </a:rPr>
              <a:t>- </a:t>
            </a:r>
            <a:r>
              <a:rPr lang="ko-KR" altLang="en-US" sz="3600" dirty="0">
                <a:solidFill>
                  <a:srgbClr val="152544"/>
                </a:solidFill>
                <a:ea typeface="Nanum Gothic Regular"/>
              </a:rPr>
              <a:t>적은 개발 경험과 능력</a:t>
            </a:r>
            <a:endParaRPr lang="en-US" altLang="ko-KR" sz="3600" dirty="0">
              <a:solidFill>
                <a:srgbClr val="152544"/>
              </a:solidFill>
              <a:ea typeface="Nanum Gothic Regular"/>
            </a:endParaRPr>
          </a:p>
          <a:p>
            <a:pPr marL="388620" lvl="1">
              <a:lnSpc>
                <a:spcPts val="4680"/>
              </a:lnSpc>
            </a:pPr>
            <a:r>
              <a:rPr lang="en-US" sz="3600" dirty="0">
                <a:solidFill>
                  <a:srgbClr val="152544"/>
                </a:solidFill>
                <a:ea typeface="Nanum Gothic Regular"/>
              </a:rPr>
              <a:t>- </a:t>
            </a:r>
            <a:r>
              <a:rPr lang="ko-KR" altLang="en-US" sz="3600" dirty="0">
                <a:solidFill>
                  <a:srgbClr val="152544"/>
                </a:solidFill>
                <a:ea typeface="Nanum Gothic Regular"/>
              </a:rPr>
              <a:t>짧은 개발 기간</a:t>
            </a:r>
            <a:endParaRPr lang="en-US" altLang="ko-KR" sz="3600" dirty="0">
              <a:solidFill>
                <a:srgbClr val="152544"/>
              </a:solidFill>
              <a:ea typeface="Nanum Gothic Regular"/>
            </a:endParaRPr>
          </a:p>
          <a:p>
            <a:pPr marL="388620" lvl="1">
              <a:lnSpc>
                <a:spcPts val="4680"/>
              </a:lnSpc>
            </a:pPr>
            <a:r>
              <a:rPr lang="en-US" sz="3600" dirty="0">
                <a:solidFill>
                  <a:srgbClr val="152544"/>
                </a:solidFill>
                <a:ea typeface="Nanum Gothic Regular"/>
              </a:rPr>
              <a:t>- </a:t>
            </a:r>
            <a:r>
              <a:rPr lang="ko-KR" altLang="en-US" sz="3600" dirty="0">
                <a:solidFill>
                  <a:srgbClr val="152544"/>
                </a:solidFill>
                <a:ea typeface="Nanum Gothic Regular"/>
              </a:rPr>
              <a:t>준수한 난이도라 판단</a:t>
            </a:r>
            <a:endParaRPr lang="en-US" sz="3600" dirty="0">
              <a:solidFill>
                <a:srgbClr val="152544"/>
              </a:solidFill>
              <a:ea typeface="Nanum Gothic Regular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712442" y="1518770"/>
            <a:ext cx="6893463" cy="5176050"/>
            <a:chOff x="0" y="0"/>
            <a:chExt cx="845693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4"/>
              <a:stretch>
                <a:fillRect t="-4502" b="-4502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576610" y="2044018"/>
            <a:ext cx="6910589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52544"/>
                </a:solidFill>
                <a:ea typeface="DoHyeon Bold"/>
              </a:rPr>
              <a:t>장르 및 선정 이유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437432"/>
            <a:ext cx="5412136" cy="54121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73372" y="2972872"/>
            <a:ext cx="4341256" cy="43412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358348" y="2754291"/>
            <a:ext cx="4766876" cy="47784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4406" y="7833660"/>
            <a:ext cx="4145245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52544"/>
                </a:solidFill>
                <a:ea typeface="Nanum Gothic Regular Bold"/>
              </a:rPr>
              <a:t>버려진 저택에 침입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26488" y="7833660"/>
            <a:ext cx="515946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52544"/>
                </a:solidFill>
                <a:ea typeface="Nanum Gothic Regular Bold"/>
              </a:rPr>
              <a:t>방마다 퍼즐을 풀어 비밀번호 단서  획득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41997" y="7833660"/>
            <a:ext cx="4199579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152544"/>
                </a:solidFill>
                <a:ea typeface="Nanum Gothic Regular Bold"/>
              </a:rPr>
              <a:t>숨겨진 방에 들어가 보물 탈취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3894010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ea typeface="DoHyeon Bold"/>
              </a:rPr>
              <a:t>게임</a:t>
            </a:r>
            <a:r>
              <a:rPr lang="en-US" sz="7200" dirty="0">
                <a:solidFill>
                  <a:srgbClr val="152544"/>
                </a:solidFill>
                <a:ea typeface="DoHyeon Bold"/>
              </a:rPr>
              <a:t> </a:t>
            </a:r>
            <a:r>
              <a:rPr lang="en-US" sz="7200" dirty="0" err="1">
                <a:solidFill>
                  <a:srgbClr val="152544"/>
                </a:solidFill>
                <a:ea typeface="DoHyeon Bold"/>
              </a:rPr>
              <a:t>컨셉</a:t>
            </a:r>
            <a:endParaRPr lang="en-US" sz="7200" dirty="0">
              <a:solidFill>
                <a:srgbClr val="152544"/>
              </a:solidFill>
              <a:ea typeface="DoHyeon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65786" y="1028700"/>
            <a:ext cx="6993514" cy="8229600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117234" t="-92381" r="-112169" b="-309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816426" y="2622355"/>
            <a:ext cx="6910589" cy="5222794"/>
            <a:chOff x="0" y="-171449"/>
            <a:chExt cx="9214119" cy="6963725"/>
          </a:xfrm>
        </p:grpSpPr>
        <p:sp>
          <p:nvSpPr>
            <p:cNvPr id="9" name="TextBox 9"/>
            <p:cNvSpPr txBox="1"/>
            <p:nvPr/>
          </p:nvSpPr>
          <p:spPr>
            <a:xfrm>
              <a:off x="0" y="-171449"/>
              <a:ext cx="9214119" cy="4411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7200" dirty="0">
                  <a:solidFill>
                    <a:srgbClr val="152544"/>
                  </a:solidFill>
                  <a:latin typeface="DoHyeon Bold"/>
                </a:rPr>
                <a:t>구현 계획 </a:t>
              </a:r>
              <a:r>
                <a:rPr lang="en-US" sz="7200" dirty="0">
                  <a:solidFill>
                    <a:srgbClr val="152544"/>
                  </a:solidFill>
                  <a:latin typeface="DoHyeon Bold"/>
                </a:rPr>
                <a:t>CONTENTS</a:t>
              </a:r>
            </a:p>
            <a:p>
              <a:pPr>
                <a:lnSpc>
                  <a:spcPts val="8640"/>
                </a:lnSpc>
              </a:pPr>
              <a:endParaRPr lang="en-US" sz="7200" dirty="0">
                <a:solidFill>
                  <a:srgbClr val="152544"/>
                </a:solidFill>
                <a:latin typeface="DoHyeon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616107"/>
              <a:ext cx="9214119" cy="3176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초기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맵 </a:t>
              </a: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디자인</a:t>
              </a:r>
              <a:endParaRPr lang="en-US" sz="3600" dirty="0">
                <a:solidFill>
                  <a:srgbClr val="152544"/>
                </a:solidFill>
                <a:ea typeface="Nanum Gothic Regular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ea typeface="Nanum Gothic Regular"/>
              </a:endParaRPr>
            </a:p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ea typeface="Nanum Gothic Regular"/>
                </a:rPr>
                <a:t>진행</a:t>
              </a:r>
              <a:r>
                <a:rPr lang="en-US" sz="3600" dirty="0">
                  <a:solidFill>
                    <a:srgbClr val="152544"/>
                  </a:solidFill>
                  <a:ea typeface="Nanum Gothic Regular"/>
                </a:rPr>
                <a:t> </a:t>
              </a:r>
              <a:r>
                <a:rPr lang="ko-KR" altLang="en-US" sz="3600" dirty="0">
                  <a:solidFill>
                    <a:srgbClr val="152544"/>
                  </a:solidFill>
                  <a:ea typeface="Nanum Gothic Regular"/>
                </a:rPr>
                <a:t>방식</a:t>
              </a:r>
              <a:endParaRPr lang="en-US" sz="3600" dirty="0">
                <a:solidFill>
                  <a:srgbClr val="152544"/>
                </a:solidFill>
                <a:ea typeface="Nanum Gothic Regular"/>
              </a:endParaRP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ea typeface="Nanum Gothic Regular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98439" y="8984932"/>
            <a:ext cx="706759" cy="7067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75320" y="8984932"/>
            <a:ext cx="706759" cy="70675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182408" y="2233468"/>
            <a:ext cx="989410" cy="260334"/>
            <a:chOff x="0" y="0"/>
            <a:chExt cx="1319213" cy="3471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3833740" y="4573954"/>
            <a:ext cx="7036156" cy="3454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1827499"/>
            <a:ext cx="8124101" cy="609768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893489" y="4535833"/>
            <a:ext cx="2738432" cy="78169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799670" y="1827499"/>
            <a:ext cx="4626817" cy="265270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1799670" y="5106704"/>
            <a:ext cx="4553639" cy="256142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-4814358" y="242109"/>
            <a:ext cx="16982942" cy="133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0"/>
              </a:lnSpc>
            </a:pPr>
            <a:r>
              <a:rPr lang="en-US" sz="7223">
                <a:solidFill>
                  <a:srgbClr val="152544"/>
                </a:solidFill>
                <a:ea typeface="DoHyeon Bold"/>
              </a:rPr>
              <a:t>초기 맵 디자인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52801" y="4718084"/>
            <a:ext cx="1930028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ea typeface="Nanum Gothic Regular Bold"/>
              </a:rPr>
              <a:t>방 내부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80849" y="8071703"/>
            <a:ext cx="10417590" cy="1266609"/>
            <a:chOff x="0" y="0"/>
            <a:chExt cx="13890121" cy="1688812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96" b="96"/>
            <a:stretch>
              <a:fillRect/>
            </a:stretch>
          </p:blipFill>
          <p:spPr>
            <a:xfrm>
              <a:off x="0" y="0"/>
              <a:ext cx="13890121" cy="1688812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1796164" y="443086"/>
              <a:ext cx="9849597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Nanum Gothic Regular"/>
                </a:rPr>
                <a:t>4개의 퍼즐 방과 비밀 지하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22929" y="8801594"/>
            <a:ext cx="959026" cy="9590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484363" y="4755073"/>
            <a:ext cx="7036156" cy="3454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8808218"/>
            <a:ext cx="900164" cy="9001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09562"/>
            <a:ext cx="6910589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152544"/>
                </a:solidFill>
                <a:ea typeface="DoHyeon"/>
              </a:rPr>
              <a:t>진행</a:t>
            </a:r>
            <a:r>
              <a:rPr lang="en-US" sz="7200" dirty="0">
                <a:solidFill>
                  <a:srgbClr val="152544"/>
                </a:solidFill>
                <a:ea typeface="DoHyeon"/>
              </a:rPr>
              <a:t> </a:t>
            </a:r>
            <a:r>
              <a:rPr lang="en-US" sz="7200" dirty="0" err="1">
                <a:solidFill>
                  <a:srgbClr val="152544"/>
                </a:solidFill>
                <a:ea typeface="DoHyeon"/>
              </a:rPr>
              <a:t>방식</a:t>
            </a:r>
            <a:endParaRPr lang="en-US" sz="7200" dirty="0">
              <a:solidFill>
                <a:srgbClr val="152544"/>
              </a:solidFill>
              <a:ea typeface="DoHyeon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73840" y="8808218"/>
            <a:ext cx="959026" cy="959026"/>
          </a:xfrm>
          <a:prstGeom prst="rect">
            <a:avLst/>
          </a:prstGeom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A48B73F8-B75F-E24B-7B91-A27215708CD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603766" y="-66948"/>
            <a:ext cx="13987152" cy="1049829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2445BAD-993E-ED3F-D182-8D93A68E030B}"/>
              </a:ext>
            </a:extLst>
          </p:cNvPr>
          <p:cNvSpPr>
            <a:spLocks/>
          </p:cNvSpPr>
          <p:nvPr/>
        </p:nvSpPr>
        <p:spPr>
          <a:xfrm>
            <a:off x="11049000" y="8268194"/>
            <a:ext cx="1089958" cy="106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BEB4FA-E380-79C8-7AEE-8C8C82DB7F6C}"/>
              </a:ext>
            </a:extLst>
          </p:cNvPr>
          <p:cNvSpPr txBox="1"/>
          <p:nvPr/>
        </p:nvSpPr>
        <p:spPr>
          <a:xfrm>
            <a:off x="14458265" y="9096466"/>
            <a:ext cx="25310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조립 퍼즐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4C833C-157A-9D4E-0C5F-C8D9935166F9}"/>
              </a:ext>
            </a:extLst>
          </p:cNvPr>
          <p:cNvSpPr txBox="1"/>
          <p:nvPr/>
        </p:nvSpPr>
        <p:spPr>
          <a:xfrm>
            <a:off x="6427441" y="9096466"/>
            <a:ext cx="25310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추리 퍼즐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222AC-8CBB-649A-9754-3E0CC34E1220}"/>
              </a:ext>
            </a:extLst>
          </p:cNvPr>
          <p:cNvSpPr txBox="1"/>
          <p:nvPr/>
        </p:nvSpPr>
        <p:spPr>
          <a:xfrm>
            <a:off x="14458265" y="942974"/>
            <a:ext cx="25310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/>
              <a:t>리페어</a:t>
            </a:r>
            <a:r>
              <a:rPr lang="ko-KR" altLang="en-US" sz="2500" dirty="0"/>
              <a:t> 퍼즐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9116E6-5ADC-5A8B-66F4-475072F1A62D}"/>
              </a:ext>
            </a:extLst>
          </p:cNvPr>
          <p:cNvSpPr txBox="1"/>
          <p:nvPr/>
        </p:nvSpPr>
        <p:spPr>
          <a:xfrm>
            <a:off x="6427441" y="910376"/>
            <a:ext cx="25310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/>
              <a:t>암호화 퍼즐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2222E-7 4.44444E-6 L -9.72222E-7 -0.17778 C -9.72222E-7 -0.25757 -0.05772 -0.35556 -0.10451 -0.35556 L -0.20894 -0.3555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51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94 -0.35556 L -0.21016 -0.051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16 -0.05186 L -0.20894 -0.3555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" y="-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94 -0.35556 L 0.00773 -0.35556 C 0.10478 -0.35556 0.22439 -0.27794 0.22439 -0.21482 L 0.22439 -0.07408 " pathEditMode="relative" rAng="0" ptsTypes="AAAA">
                                      <p:cBhvr>
                                        <p:cTn id="29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67" y="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7" presetClass="emph" presetSubtype="0" fill="remove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7" presetClass="emph" presetSubtype="0" fill="remove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7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39 -0.07408 L 0.22439 -0.21482 C 0.22439 -0.27809 0.10478 -0.35556 0.00773 -0.35556 L -0.20894 -0.35556 " pathEditMode="relative" rAng="0" ptsTypes="AAAA">
                                      <p:cBhvr>
                                        <p:cTn id="46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67" y="-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00"/>
                            </p:stCondLst>
                            <p:childTnLst>
                              <p:par>
                                <p:cTn id="48" presetID="42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94 -0.35556 L -0.21016 -0.63704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-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mph" presetSubtype="0" fill="remove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7" presetClass="emph" presetSubtype="0" fill="remove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6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16 -0.63704 L -0.21016 -0.4963 C -0.21016 -0.43334 -0.09141 -0.35556 0.00495 -0.35556 L 0.22023 -0.35556 " pathEditMode="relative" rAng="0" ptsTypes="AAAA">
                                      <p:cBhvr>
                                        <p:cTn id="66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9" y="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00"/>
                            </p:stCondLst>
                            <p:childTnLst>
                              <p:par>
                                <p:cTn id="68" presetID="42" presetClass="path" presetSubtype="0" accel="50000" decel="5000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23 -0.35556 L 0.22023 -0.6370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7" presetClass="emph" presetSubtype="0" fill="remove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7" presetClass="emph" presetSubtype="0" fill="remove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6" presetClass="path" presetSubtype="0" accel="50000" decel="5000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23 -0.63704 L 0.22023 -0.4963 C 0.22023 -0.43334 0.16085 -0.35556 0.11215 -0.35556 L 0.00356 -0.35556 " pathEditMode="relative" rAng="0" ptsTypes="AAAA">
                                      <p:cBhvr>
                                        <p:cTn id="8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5" presetClass="exit" presetSubtype="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8" grpId="8" animBg="1"/>
      <p:bldP spid="8" grpId="9" animBg="1"/>
      <p:bldP spid="8" grpId="10" animBg="1"/>
      <p:bldP spid="8" grpId="11" animBg="1"/>
      <p:bldP spid="8" grpId="12" animBg="1"/>
      <p:bldP spid="8" grpId="13" animBg="1"/>
      <p:bldP spid="8" grpId="14" animBg="1"/>
      <p:bldP spid="8" grpId="15" animBg="1"/>
      <p:bldP spid="8" grpId="16" animBg="1"/>
      <p:bldP spid="8" grpId="17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65786" y="1028700"/>
            <a:ext cx="6993514" cy="8229600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117234" t="-92381" r="-112169" b="-309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7DC2D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852647" y="2552699"/>
            <a:ext cx="7977153" cy="5577569"/>
            <a:chOff x="-1" y="34308"/>
            <a:chExt cx="10636204" cy="7436759"/>
          </a:xfrm>
        </p:grpSpPr>
        <p:sp>
          <p:nvSpPr>
            <p:cNvPr id="9" name="TextBox 9"/>
            <p:cNvSpPr txBox="1"/>
            <p:nvPr/>
          </p:nvSpPr>
          <p:spPr>
            <a:xfrm>
              <a:off x="-1" y="34308"/>
              <a:ext cx="10636204" cy="14704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ko-KR" altLang="en-US" sz="7200" dirty="0">
                  <a:solidFill>
                    <a:srgbClr val="152544"/>
                  </a:solidFill>
                  <a:latin typeface="DoHyeon"/>
                </a:rPr>
                <a:t>작업일정</a:t>
              </a:r>
              <a:r>
                <a:rPr lang="en-US" altLang="ko-KR" sz="7200" dirty="0">
                  <a:solidFill>
                    <a:srgbClr val="152544"/>
                  </a:solidFill>
                  <a:latin typeface="DoHyeon"/>
                </a:rPr>
                <a:t>(</a:t>
              </a:r>
              <a:r>
                <a:rPr lang="en-US" sz="7200" dirty="0">
                  <a:solidFill>
                    <a:srgbClr val="152544"/>
                  </a:solidFill>
                  <a:latin typeface="DoHyeon"/>
                </a:rPr>
                <a:t>ROADMAP)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69527"/>
              <a:ext cx="9214119" cy="4701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Nanum Gothic Regular"/>
                </a:rPr>
                <a:t>R&amp;R</a:t>
              </a: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Nanum Gothic Regular"/>
              </a:endParaRPr>
            </a:p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Nanum Gothic Regular"/>
                </a:rPr>
                <a:t>Tool &amp; language</a:t>
              </a: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Nanum Gothic Regular"/>
              </a:endParaRPr>
            </a:p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Nanum Gothic Regular"/>
                </a:rPr>
                <a:t>Time SCHEDULE</a:t>
              </a: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Nanum Gothic Regular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322</Words>
  <Application>Microsoft Office PowerPoint</Application>
  <PresentationFormat>사용자 지정</PresentationFormat>
  <Paragraphs>77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DoHyeon Bold</vt:lpstr>
      <vt:lpstr>Arial</vt:lpstr>
      <vt:lpstr>Calibri</vt:lpstr>
      <vt:lpstr>맑은 고딕</vt:lpstr>
      <vt:lpstr>DoHyeon</vt:lpstr>
      <vt:lpstr>Nanum Gothic Regular Bold</vt:lpstr>
      <vt:lpstr>Nanum Gothic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그래픽스 디자인 변경</dc:title>
  <cp:lastModifiedBy>조승훈</cp:lastModifiedBy>
  <cp:revision>14</cp:revision>
  <dcterms:created xsi:type="dcterms:W3CDTF">2006-08-16T00:00:00Z</dcterms:created>
  <dcterms:modified xsi:type="dcterms:W3CDTF">2023-05-18T13:32:20Z</dcterms:modified>
  <dc:identifier>DAFjLD8rZlA</dc:identifier>
</cp:coreProperties>
</file>